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442" r:id="rId2"/>
    <p:sldId id="546" r:id="rId3"/>
    <p:sldId id="547" r:id="rId4"/>
    <p:sldId id="548" r:id="rId5"/>
    <p:sldId id="2246" r:id="rId6"/>
    <p:sldId id="554" r:id="rId7"/>
    <p:sldId id="552" r:id="rId8"/>
    <p:sldId id="2247" r:id="rId9"/>
    <p:sldId id="2251" r:id="rId10"/>
    <p:sldId id="2252" r:id="rId11"/>
    <p:sldId id="2253" r:id="rId12"/>
    <p:sldId id="2254" r:id="rId13"/>
    <p:sldId id="318" r:id="rId14"/>
    <p:sldId id="319" r:id="rId15"/>
    <p:sldId id="377" r:id="rId16"/>
    <p:sldId id="379" r:id="rId17"/>
    <p:sldId id="375" r:id="rId18"/>
    <p:sldId id="2239" r:id="rId19"/>
    <p:sldId id="2212" r:id="rId20"/>
  </p:sldIdLst>
  <p:sldSz cx="12192000" cy="6858000"/>
  <p:notesSz cx="6886575" cy="10018713"/>
  <p:embeddedFontLst>
    <p:embeddedFont>
      <p:font typeface="HY견고딕" panose="02030600000101010101" pitchFamily="18" charset="-127"/>
      <p:regular r:id="rId22"/>
    </p:embeddedFont>
    <p:embeddedFont>
      <p:font typeface="HY헤드라인M" panose="0203060000010101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97">
          <p15:clr>
            <a:srgbClr val="A4A3A4"/>
          </p15:clr>
        </p15:guide>
        <p15:guide id="4" orient="horz" pos="4107">
          <p15:clr>
            <a:srgbClr val="A4A3A4"/>
          </p15:clr>
        </p15:guide>
        <p15:guide id="5" orient="horz" pos="653">
          <p15:clr>
            <a:srgbClr val="A4A3A4"/>
          </p15:clr>
        </p15:guide>
        <p15:guide id="6" orient="horz" pos="1012">
          <p15:clr>
            <a:srgbClr val="A4A3A4"/>
          </p15:clr>
        </p15:guide>
        <p15:guide id="7" pos="7183">
          <p15:clr>
            <a:srgbClr val="A4A3A4"/>
          </p15:clr>
        </p15:guide>
        <p15:guide id="8" pos="506">
          <p15:clr>
            <a:srgbClr val="A4A3A4"/>
          </p15:clr>
        </p15:guide>
        <p15:guide id="9" pos="38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5">
          <p15:clr>
            <a:srgbClr val="A4A3A4"/>
          </p15:clr>
        </p15:guide>
        <p15:guide id="2" pos="216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정 태성" initials="정태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70D9"/>
    <a:srgbClr val="3366FF"/>
    <a:srgbClr val="003672"/>
    <a:srgbClr val="56A6FF"/>
    <a:srgbClr val="9BCBFF"/>
    <a:srgbClr val="0051AC"/>
    <a:srgbClr val="6666FF"/>
    <a:srgbClr val="009999"/>
    <a:srgbClr val="CBCBCB"/>
    <a:srgbClr val="FBC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9" autoAdjust="0"/>
    <p:restoredTop sz="97888" autoAdjust="0"/>
  </p:normalViewPr>
  <p:slideViewPr>
    <p:cSldViewPr snapToGrid="0">
      <p:cViewPr varScale="1">
        <p:scale>
          <a:sx n="96" d="100"/>
          <a:sy n="96" d="100"/>
        </p:scale>
        <p:origin x="84" y="516"/>
      </p:cViewPr>
      <p:guideLst>
        <p:guide orient="horz" pos="2160"/>
        <p:guide pos="3840"/>
        <p:guide orient="horz" pos="397"/>
        <p:guide orient="horz" pos="4107"/>
        <p:guide orient="horz" pos="653"/>
        <p:guide orient="horz" pos="1012"/>
        <p:guide pos="7183"/>
        <p:guide pos="506"/>
        <p:guide pos="383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920" y="-86"/>
      </p:cViewPr>
      <p:guideLst>
        <p:guide orient="horz" pos="3155"/>
        <p:guide pos="216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4183" cy="502675"/>
          </a:xfrm>
          <a:prstGeom prst="rect">
            <a:avLst/>
          </a:prstGeom>
        </p:spPr>
        <p:txBody>
          <a:bodyPr vert="horz" lIns="96580" tIns="48290" rIns="96580" bIns="48290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900800" y="0"/>
            <a:ext cx="2984183" cy="502675"/>
          </a:xfrm>
          <a:prstGeom prst="rect">
            <a:avLst/>
          </a:prstGeom>
        </p:spPr>
        <p:txBody>
          <a:bodyPr vert="horz" lIns="96580" tIns="48290" rIns="96580" bIns="48290" rtlCol="0"/>
          <a:lstStyle>
            <a:lvl1pPr algn="r">
              <a:defRPr sz="1300"/>
            </a:lvl1pPr>
          </a:lstStyle>
          <a:p>
            <a:fld id="{A1CD6F9E-7513-4BD8-83FB-F6E847E5ED49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50950"/>
            <a:ext cx="6013450" cy="3382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580" tIns="48290" rIns="96580" bIns="4829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8658" y="4821506"/>
            <a:ext cx="5509260" cy="3944868"/>
          </a:xfrm>
          <a:prstGeom prst="rect">
            <a:avLst/>
          </a:prstGeom>
        </p:spPr>
        <p:txBody>
          <a:bodyPr vert="horz" lIns="96580" tIns="48290" rIns="96580" bIns="4829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516041"/>
            <a:ext cx="2984183" cy="502674"/>
          </a:xfrm>
          <a:prstGeom prst="rect">
            <a:avLst/>
          </a:prstGeom>
        </p:spPr>
        <p:txBody>
          <a:bodyPr vert="horz" lIns="96580" tIns="48290" rIns="96580" bIns="48290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900800" y="9516041"/>
            <a:ext cx="2984183" cy="502674"/>
          </a:xfrm>
          <a:prstGeom prst="rect">
            <a:avLst/>
          </a:prstGeom>
        </p:spPr>
        <p:txBody>
          <a:bodyPr vert="horz" lIns="96580" tIns="48290" rIns="96580" bIns="48290" rtlCol="0" anchor="b"/>
          <a:lstStyle>
            <a:lvl1pPr algn="r">
              <a:defRPr sz="1300"/>
            </a:lvl1pPr>
          </a:lstStyle>
          <a:p>
            <a:fld id="{65F6C37E-926C-4E06-A129-AAB4508FC91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47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928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3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75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878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3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F6C37E-926C-4E06-A129-AAB4508FC91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7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6530">
              <a:defRPr/>
            </a:pPr>
            <a:fld id="{6904A8C3-401A-448B-B83B-97F90F9E8CED}" type="slidenum">
              <a:rPr lang="ko-KR" altLang="en-US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pPr defTabSz="916530">
                <a:defRPr/>
              </a:pPr>
              <a:t>19</a:t>
            </a:fld>
            <a:endParaRPr lang="ko-KR" altLang="en-US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9156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1908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637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4">
            <a:extLst>
              <a:ext uri="{FF2B5EF4-FFF2-40B4-BE49-F238E27FC236}">
                <a16:creationId xmlns:a16="http://schemas.microsoft.com/office/drawing/2014/main" id="{A8F2E092-B41E-453B-960E-0313C53FB3BD}"/>
              </a:ext>
            </a:extLst>
          </p:cNvPr>
          <p:cNvSpPr txBox="1">
            <a:spLocks/>
          </p:cNvSpPr>
          <p:nvPr userDrawn="1"/>
        </p:nvSpPr>
        <p:spPr>
          <a:xfrm>
            <a:off x="11153868" y="6440041"/>
            <a:ext cx="911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F513C6-1AC0-4CC5-9ED8-1624BA2F42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59" y="109754"/>
            <a:ext cx="534560" cy="288000"/>
          </a:xfrm>
          <a:prstGeom prst="rect">
            <a:avLst/>
          </a:prstGeom>
        </p:spPr>
      </p:pic>
      <p:sp>
        <p:nvSpPr>
          <p:cNvPr id="12" name="오각형 11"/>
          <p:cNvSpPr/>
          <p:nvPr userDrawn="1"/>
        </p:nvSpPr>
        <p:spPr>
          <a:xfrm>
            <a:off x="0" y="224716"/>
            <a:ext cx="985520" cy="405204"/>
          </a:xfrm>
          <a:prstGeom prst="homePlate">
            <a:avLst/>
          </a:prstGeom>
          <a:solidFill>
            <a:srgbClr val="134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498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A8F2E092-B41E-453B-960E-0313C53FB3BD}"/>
              </a:ext>
            </a:extLst>
          </p:cNvPr>
          <p:cNvSpPr txBox="1">
            <a:spLocks/>
          </p:cNvSpPr>
          <p:nvPr userDrawn="1"/>
        </p:nvSpPr>
        <p:spPr>
          <a:xfrm>
            <a:off x="11153868" y="6440041"/>
            <a:ext cx="9113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CF513C6-1AC0-4CC5-9ED8-1624BA2F42B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59" y="109754"/>
            <a:ext cx="534560" cy="288000"/>
          </a:xfrm>
          <a:prstGeom prst="rect">
            <a:avLst/>
          </a:prstGeom>
        </p:spPr>
      </p:pic>
      <p:sp>
        <p:nvSpPr>
          <p:cNvPr id="17" name="오각형 16"/>
          <p:cNvSpPr/>
          <p:nvPr userDrawn="1"/>
        </p:nvSpPr>
        <p:spPr>
          <a:xfrm>
            <a:off x="0" y="224716"/>
            <a:ext cx="985520" cy="405204"/>
          </a:xfrm>
          <a:prstGeom prst="homePlate">
            <a:avLst/>
          </a:prstGeom>
          <a:solidFill>
            <a:srgbClr val="134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831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D1044-1ED2-4FE7-A6CB-E7FD19896438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513C6-1AC0-4CC5-9ED8-1624BA2F42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063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477" y="116633"/>
            <a:ext cx="11761184" cy="516355"/>
          </a:xfrm>
        </p:spPr>
        <p:txBody>
          <a:bodyPr>
            <a:noAutofit/>
          </a:bodyPr>
          <a:lstStyle>
            <a:lvl1pPr algn="l">
              <a:defRPr sz="2800" b="0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D820A1-9407-4E40-B3D2-F7A4C153FC5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직사각형 6"/>
          <p:cNvSpPr/>
          <p:nvPr userDrawn="1"/>
        </p:nvSpPr>
        <p:spPr>
          <a:xfrm>
            <a:off x="0" y="790994"/>
            <a:ext cx="12192000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512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9D1044-1ED2-4FE7-A6CB-E7FD19896438}" type="datetimeFigureOut">
              <a:rPr lang="ko-KR" altLang="en-US" smtClean="0"/>
              <a:t>2021-07-23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513C6-1AC0-4CC5-9ED8-1624BA2F42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7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4" r:id="rId3"/>
    <p:sldLayoutId id="2147483665" r:id="rId4"/>
    <p:sldLayoutId id="2147483667" r:id="rId5"/>
    <p:sldLayoutId id="2147483669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439387"/>
            <a:ext cx="12192000" cy="6418614"/>
            <a:chOff x="0" y="439387"/>
            <a:chExt cx="12192000" cy="6418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F1B06605-02F8-5446-AD5C-50BC4BEFCC79}"/>
                </a:ext>
              </a:extLst>
            </p:cNvPr>
            <p:cNvSpPr/>
            <p:nvPr/>
          </p:nvSpPr>
          <p:spPr>
            <a:xfrm>
              <a:off x="439388" y="439387"/>
              <a:ext cx="1852551" cy="1852551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>
                <a:latin typeface="+mj-lt"/>
              </a:endParaRPr>
            </a:p>
          </p:txBody>
        </p:sp>
        <p:pic>
          <p:nvPicPr>
            <p:cNvPr id="6" name="그림 개체 틀 3">
              <a:extLst>
                <a:ext uri="{FF2B5EF4-FFF2-40B4-BE49-F238E27FC236}">
                  <a16:creationId xmlns:a16="http://schemas.microsoft.com/office/drawing/2014/main" id="{3C821ED2-4BCB-B643-AE06-7BA12D6CC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4629" b="14629"/>
            <a:stretch>
              <a:fillRect/>
            </a:stretch>
          </p:blipFill>
          <p:spPr>
            <a:xfrm>
              <a:off x="0" y="1102846"/>
              <a:ext cx="12192000" cy="5755153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5806 h 13806"/>
                <a:gd name="connsiteX1" fmla="*/ 10000 w 10000"/>
                <a:gd name="connsiteY1" fmla="*/ 0 h 13806"/>
                <a:gd name="connsiteX2" fmla="*/ 10000 w 10000"/>
                <a:gd name="connsiteY2" fmla="*/ 13806 h 13806"/>
                <a:gd name="connsiteX3" fmla="*/ 0 w 10000"/>
                <a:gd name="connsiteY3" fmla="*/ 13806 h 13806"/>
                <a:gd name="connsiteX4" fmla="*/ 0 w 10000"/>
                <a:gd name="connsiteY4" fmla="*/ 5806 h 13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3806">
                  <a:moveTo>
                    <a:pt x="0" y="5806"/>
                  </a:moveTo>
                  <a:lnTo>
                    <a:pt x="10000" y="0"/>
                  </a:lnTo>
                  <a:lnTo>
                    <a:pt x="10000" y="13806"/>
                  </a:lnTo>
                  <a:lnTo>
                    <a:pt x="0" y="13806"/>
                  </a:lnTo>
                  <a:lnTo>
                    <a:pt x="0" y="5806"/>
                  </a:lnTo>
                  <a:close/>
                </a:path>
              </a:pathLst>
            </a:custGeom>
          </p:spPr>
        </p:pic>
        <p:sp>
          <p:nvSpPr>
            <p:cNvPr id="10" name="직각 삼각형[R] 2">
              <a:extLst>
                <a:ext uri="{FF2B5EF4-FFF2-40B4-BE49-F238E27FC236}">
                  <a16:creationId xmlns:a16="http://schemas.microsoft.com/office/drawing/2014/main" id="{CF52A782-990B-E540-9748-802759D4A02C}"/>
                </a:ext>
              </a:extLst>
            </p:cNvPr>
            <p:cNvSpPr/>
            <p:nvPr/>
          </p:nvSpPr>
          <p:spPr>
            <a:xfrm>
              <a:off x="0" y="2446317"/>
              <a:ext cx="10177153" cy="4411684"/>
            </a:xfrm>
            <a:prstGeom prst="rtTriangle">
              <a:avLst/>
            </a:prstGeom>
            <a:gradFill flip="none" rotWithShape="1">
              <a:gsLst>
                <a:gs pos="0">
                  <a:schemeClr val="accent1">
                    <a:alpha val="30000"/>
                  </a:schemeClr>
                </a:gs>
                <a:gs pos="100000">
                  <a:schemeClr val="bg1">
                    <a:alpha val="27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0C12A24-4445-AB4E-AE08-B7763DA794DB}"/>
                </a:ext>
              </a:extLst>
            </p:cNvPr>
            <p:cNvSpPr/>
            <p:nvPr/>
          </p:nvSpPr>
          <p:spPr>
            <a:xfrm>
              <a:off x="589233" y="589231"/>
              <a:ext cx="1552859" cy="1552859"/>
            </a:xfrm>
            <a:prstGeom prst="rect">
              <a:avLst/>
            </a:prstGeom>
            <a:noFill/>
            <a:ln w="15875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3332E5E-EA7C-D147-82CF-C6A2B22BE05F}"/>
              </a:ext>
            </a:extLst>
          </p:cNvPr>
          <p:cNvSpPr/>
          <p:nvPr/>
        </p:nvSpPr>
        <p:spPr>
          <a:xfrm>
            <a:off x="3880910" y="648552"/>
            <a:ext cx="7188747" cy="4542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b="1" spc="-150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딥러닝 알고리즘을 적용한 </a:t>
            </a:r>
            <a:r>
              <a:rPr lang="ko-KR" altLang="en-US" b="1" spc="-150" dirty="0" err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식물생육정보</a:t>
            </a:r>
            <a:r>
              <a:rPr lang="ko-KR" altLang="en-US" b="1" spc="-150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기반 수확결과 예측</a:t>
            </a:r>
            <a:endParaRPr lang="ko-KR" altLang="en-US" sz="2800" b="1" spc="-150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46380" y="661621"/>
            <a:ext cx="2453637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[ PROJECT ]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CBAB29-9F75-4367-BE96-E8DEC6E86D63}"/>
              </a:ext>
            </a:extLst>
          </p:cNvPr>
          <p:cNvSpPr/>
          <p:nvPr/>
        </p:nvSpPr>
        <p:spPr>
          <a:xfrm>
            <a:off x="589233" y="857830"/>
            <a:ext cx="1552859" cy="1057588"/>
          </a:xfrm>
          <a:prstGeom prst="rect">
            <a:avLst/>
          </a:prstGeom>
          <a:effectLst/>
        </p:spPr>
        <p:txBody>
          <a:bodyPr wrap="square" lIns="36000" tIns="36000" rIns="36000" bIns="36000">
            <a:spAutoFit/>
          </a:bodyPr>
          <a:lstStyle/>
          <a:p>
            <a:pPr lvl="0" algn="ctr"/>
            <a:r>
              <a:rPr lang="en-US" altLang="ko-KR" sz="160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2021</a:t>
            </a:r>
            <a:r>
              <a:rPr lang="ko-KR" altLang="en-US" sz="160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년도 </a:t>
            </a:r>
            <a:endParaRPr lang="en-US" altLang="ko-KR" sz="1600" dirty="0">
              <a:solidFill>
                <a:schemeClr val="bg2"/>
              </a:solidFill>
              <a:latin typeface="맑은 고딕" pitchFamily="50" charset="-127"/>
              <a:ea typeface="맑은 고딕" pitchFamily="50" charset="-127"/>
            </a:endParaRPr>
          </a:p>
          <a:p>
            <a:pPr lvl="0" algn="ctr"/>
            <a:r>
              <a:rPr lang="ko-KR" altLang="en-US" sz="1600" dirty="0">
                <a:solidFill>
                  <a:schemeClr val="bg2"/>
                </a:solidFill>
                <a:latin typeface="맑은 고딕" pitchFamily="50" charset="-127"/>
                <a:ea typeface="맑은 고딕" pitchFamily="50" charset="-127"/>
              </a:rPr>
              <a:t>혁신성장 청년인재 집중양성 사업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CF7E55-7B08-4DC4-89EC-086F387C9899}"/>
              </a:ext>
            </a:extLst>
          </p:cNvPr>
          <p:cNvSpPr txBox="1"/>
          <p:nvPr/>
        </p:nvSpPr>
        <p:spPr>
          <a:xfrm>
            <a:off x="10615460" y="5866261"/>
            <a:ext cx="1490042" cy="783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2021.07.23</a:t>
            </a: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멘토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정태성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9E140C6-2B15-4EE3-BFC4-CC3F8379DCD1}"/>
              </a:ext>
            </a:extLst>
          </p:cNvPr>
          <p:cNvSpPr/>
          <p:nvPr/>
        </p:nvSpPr>
        <p:spPr>
          <a:xfrm>
            <a:off x="2546380" y="1165019"/>
            <a:ext cx="4139029" cy="89672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4000" b="1" spc="-150" err="1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스마트팜</a:t>
            </a:r>
            <a:r>
              <a:rPr lang="ko-KR" altLang="en-US" sz="4000" b="1" spc="-150" dirty="0">
                <a:solidFill>
                  <a:schemeClr val="bg2">
                    <a:lumMod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소개</a:t>
            </a:r>
            <a:endParaRPr lang="ko-KR" altLang="en-US" sz="5400" b="1" spc="-150" dirty="0">
              <a:solidFill>
                <a:schemeClr val="bg2">
                  <a:lumMod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4766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253B4-B6FB-4632-986B-7BBD0081E398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C6C9A-7F1F-4D74-A9F5-66630D0E4B3F}"/>
              </a:ext>
            </a:extLst>
          </p:cNvPr>
          <p:cNvSpPr txBox="1"/>
          <p:nvPr/>
        </p:nvSpPr>
        <p:spPr>
          <a:xfrm>
            <a:off x="958235" y="648128"/>
            <a:ext cx="24535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구성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F6CF6C-A24A-41B0-9229-505EAA6CC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969" y="1284675"/>
            <a:ext cx="9617879" cy="538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40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253B4-B6FB-4632-986B-7BBD0081E398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C6C9A-7F1F-4D74-A9F5-66630D0E4B3F}"/>
              </a:ext>
            </a:extLst>
          </p:cNvPr>
          <p:cNvSpPr txBox="1"/>
          <p:nvPr/>
        </p:nvSpPr>
        <p:spPr>
          <a:xfrm>
            <a:off x="958234" y="648128"/>
            <a:ext cx="28067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설치 기준 규격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CCD591A-CBFB-430F-9DE9-4E08F89DA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018" y="1109793"/>
            <a:ext cx="9140366" cy="547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253B4-B6FB-4632-986B-7BBD0081E398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C6C9A-7F1F-4D74-A9F5-66630D0E4B3F}"/>
              </a:ext>
            </a:extLst>
          </p:cNvPr>
          <p:cNvSpPr txBox="1"/>
          <p:nvPr/>
        </p:nvSpPr>
        <p:spPr>
          <a:xfrm>
            <a:off x="958234" y="648128"/>
            <a:ext cx="280674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설치 기준 규격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AE3505-93CC-4FAF-B1CA-760432AD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967" y="1275494"/>
            <a:ext cx="9474383" cy="549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02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9862" y="2184173"/>
            <a:ext cx="24505040" cy="883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732752" y="491864"/>
            <a:ext cx="22135344" cy="62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71407264" descr="EMB000030503b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52" y="949065"/>
            <a:ext cx="11110906" cy="58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517D79-2E69-40BE-9AD1-D6A28A986679}"/>
              </a:ext>
            </a:extLst>
          </p:cNvPr>
          <p:cNvSpPr txBox="1"/>
          <p:nvPr/>
        </p:nvSpPr>
        <p:spPr>
          <a:xfrm>
            <a:off x="791085" y="186463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데이터 수집 및 활용 체계</a:t>
            </a:r>
          </a:p>
        </p:txBody>
      </p:sp>
    </p:spTree>
    <p:extLst>
      <p:ext uri="{BB962C8B-B14F-4D97-AF65-F5344CB8AC3E}">
        <p14:creationId xmlns:p14="http://schemas.microsoft.com/office/powerpoint/2010/main" val="193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8"/>
          <p:cNvSpPr txBox="1">
            <a:spLocks noChangeArrowheads="1"/>
          </p:cNvSpPr>
          <p:nvPr/>
        </p:nvSpPr>
        <p:spPr bwMode="auto">
          <a:xfrm>
            <a:off x="0" y="260157"/>
            <a:ext cx="6488029" cy="393954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</p:spPr>
        <p:txBody>
          <a:bodyPr anchor="ctr">
            <a:spAutoFit/>
          </a:bodyPr>
          <a:lstStyle/>
          <a:p>
            <a:pPr marL="144463" indent="-144463">
              <a:lnSpc>
                <a:spcPct val="70000"/>
              </a:lnSpc>
              <a:spcBef>
                <a:spcPct val="30000"/>
              </a:spcBef>
              <a:buSzPct val="80000"/>
              <a:defRPr/>
            </a:pPr>
            <a:r>
              <a:rPr lang="ko-KR" altLang="en-US" sz="2800" dirty="0">
                <a:ln w="9525">
                  <a:noFill/>
                  <a:prstDash val="solid"/>
                </a:ln>
                <a:gradFill>
                  <a:gsLst>
                    <a:gs pos="0">
                      <a:srgbClr val="0037A6"/>
                    </a:gs>
                    <a:gs pos="100000">
                      <a:srgbClr val="012772"/>
                    </a:gs>
                  </a:gsLst>
                  <a:lin ang="5400000" scaled="0"/>
                </a:gradFill>
                <a:latin typeface="HY견고딕" pitchFamily="18" charset="-127"/>
                <a:ea typeface="HY견고딕" pitchFamily="18" charset="-127"/>
                <a:cs typeface="Tahoma" pitchFamily="34" charset="0"/>
              </a:rPr>
              <a:t> 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참고</a:t>
            </a:r>
            <a:r>
              <a:rPr lang="en-US" altLang="ko-KR" sz="2800" b="1" dirty="0"/>
              <a:t>) </a:t>
            </a:r>
            <a:r>
              <a:rPr lang="ko-KR" altLang="en-US" sz="2800" b="1" dirty="0"/>
              <a:t>분석데이터 활용 현황</a:t>
            </a:r>
            <a:endParaRPr lang="en-US" altLang="ko-KR" sz="2800" dirty="0">
              <a:ln w="9525">
                <a:noFill/>
                <a:prstDash val="solid"/>
              </a:ln>
              <a:latin typeface="+mj-lt"/>
              <a:ea typeface="HY견고딕" pitchFamily="18" charset="-127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643" y="880018"/>
            <a:ext cx="8414658" cy="3941252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 bwMode="auto">
          <a:xfrm>
            <a:off x="81786" y="4859370"/>
            <a:ext cx="12024489" cy="1942621"/>
          </a:xfrm>
          <a:prstGeom prst="roundRect">
            <a:avLst>
              <a:gd name="adj" fmla="val 2983"/>
            </a:avLst>
          </a:prstGeom>
          <a:gradFill flip="none" rotWithShape="1">
            <a:gsLst>
              <a:gs pos="0">
                <a:srgbClr val="EAEAEA"/>
              </a:gs>
              <a:gs pos="52000">
                <a:schemeClr val="bg1"/>
              </a:gs>
            </a:gsLst>
            <a:lin ang="13500000" scaled="1"/>
            <a:tileRect/>
          </a:gradFill>
          <a:ln w="6350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dist="25400" dir="5400000" algn="t" rotWithShape="0">
              <a:schemeClr val="bg1">
                <a:lumMod val="85000"/>
              </a:schemeClr>
            </a:outerShdw>
          </a:effectLst>
        </p:spPr>
        <p:txBody>
          <a:bodyPr anchor="ctr"/>
          <a:lstStyle/>
          <a:p>
            <a:pPr marL="0" lvl="1" indent="-90488" algn="ctr">
              <a:lnSpc>
                <a:spcPts val="800"/>
              </a:lnSpc>
              <a:spcBef>
                <a:spcPct val="50000"/>
              </a:spcBef>
              <a:buClr>
                <a:prstClr val="white">
                  <a:lumMod val="65000"/>
                </a:prstClr>
              </a:buClr>
              <a:buSzPct val="80000"/>
              <a:tabLst>
                <a:tab pos="5648325" algn="l"/>
              </a:tabLst>
              <a:defRPr/>
            </a:pPr>
            <a:endParaRPr lang="ko-KR" altLang="en-US" sz="1200" dirty="0">
              <a:solidFill>
                <a:srgbClr val="000000"/>
              </a:solidFill>
              <a:latin typeface="-웹윤고딕130" pitchFamily="18" charset="-127"/>
              <a:ea typeface="-웹윤고딕130" pitchFamily="18" charset="-127"/>
              <a:sym typeface="Monotype Sorts"/>
            </a:endParaRPr>
          </a:p>
        </p:txBody>
      </p:sp>
      <p:sp>
        <p:nvSpPr>
          <p:cNvPr id="5" name="Text Box 116"/>
          <p:cNvSpPr txBox="1">
            <a:spLocks noChangeArrowheads="1"/>
          </p:cNvSpPr>
          <p:nvPr/>
        </p:nvSpPr>
        <p:spPr bwMode="auto">
          <a:xfrm>
            <a:off x="435104" y="4859370"/>
            <a:ext cx="11756896" cy="1942621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lIns="0" tIns="0" rIns="0" bIns="0"/>
          <a:lstStyle>
            <a:defPPr>
              <a:defRPr lang="ko-KR"/>
            </a:defPPr>
            <a:lvl1pPr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r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l"/>
            <a:r>
              <a:rPr lang="ko-KR" altLang="en-US" b="1" spc="100" dirty="0">
                <a:latin typeface="+mj-lt"/>
                <a:ea typeface="돋움" panose="020B0600000101010101" pitchFamily="50" charset="-127"/>
              </a:rPr>
              <a:t> </a:t>
            </a:r>
            <a:r>
              <a:rPr lang="en-US" altLang="ko-KR" sz="2000" b="1" spc="100" dirty="0">
                <a:latin typeface="+mj-lt"/>
                <a:ea typeface="돋움" panose="020B0600000101010101" pitchFamily="50" charset="-127"/>
              </a:rPr>
              <a:t>1. </a:t>
            </a:r>
            <a:r>
              <a:rPr lang="ko-KR" altLang="en-US" sz="2000" b="1" spc="100" dirty="0">
                <a:latin typeface="+mj-lt"/>
                <a:ea typeface="돋움" panose="020B0600000101010101" pitchFamily="50" charset="-127"/>
              </a:rPr>
              <a:t>데이터 기반 분석서비스 이용 가능</a:t>
            </a:r>
            <a:endParaRPr lang="en-US" altLang="ko-KR" sz="2000" b="1" spc="100" dirty="0">
              <a:latin typeface="+mj-lt"/>
              <a:ea typeface="돋움" panose="020B0600000101010101" pitchFamily="50" charset="-127"/>
            </a:endParaRPr>
          </a:p>
          <a:p>
            <a:pPr algn="l"/>
            <a:r>
              <a:rPr lang="ko-KR" altLang="en-US" dirty="0">
                <a:latin typeface="+mj-lt"/>
              </a:rPr>
              <a:t> </a:t>
            </a:r>
            <a:r>
              <a:rPr lang="ko-KR" altLang="en-US" dirty="0" err="1">
                <a:latin typeface="+mj-lt"/>
              </a:rPr>
              <a:t>작목별</a:t>
            </a:r>
            <a:r>
              <a:rPr lang="ko-KR" altLang="en-US" dirty="0">
                <a:latin typeface="+mj-lt"/>
              </a:rPr>
              <a:t> 적기 적량 관수를 기본으로 생육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생산량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시세</a:t>
            </a:r>
            <a:r>
              <a:rPr lang="en-US" altLang="ko-KR" dirty="0">
                <a:latin typeface="+mj-lt"/>
              </a:rPr>
              <a:t>,  </a:t>
            </a:r>
            <a:r>
              <a:rPr lang="ko-KR" altLang="en-US" dirty="0">
                <a:latin typeface="+mj-lt"/>
              </a:rPr>
              <a:t>병해충</a:t>
            </a:r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등 분석 서비스 운영 및 이용가능</a:t>
            </a:r>
            <a:endParaRPr lang="en-US" altLang="ko-KR" dirty="0">
              <a:latin typeface="+mj-lt"/>
            </a:endParaRPr>
          </a:p>
          <a:p>
            <a:pPr algn="l"/>
            <a:r>
              <a:rPr lang="en-US" altLang="ko-KR" sz="2000" b="1" dirty="0">
                <a:latin typeface="+mj-lt"/>
              </a:rPr>
              <a:t> 2. </a:t>
            </a:r>
            <a:r>
              <a:rPr lang="ko-KR" altLang="en-US" sz="2000" b="1" dirty="0">
                <a:latin typeface="돋움" panose="020B0600000101010101" pitchFamily="50" charset="-127"/>
                <a:ea typeface="돋움" panose="020B0600000101010101" pitchFamily="50" charset="-127"/>
              </a:rPr>
              <a:t>품목별 재배기술 및 기타시스템과 연계서비스 이용 가능</a:t>
            </a:r>
            <a:endParaRPr lang="en-US" altLang="ko-KR" sz="2000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en-US" altLang="ko-KR" dirty="0">
                <a:latin typeface="+mj-lt"/>
              </a:rPr>
              <a:t> </a:t>
            </a:r>
            <a:r>
              <a:rPr lang="ko-KR" altLang="en-US" dirty="0">
                <a:latin typeface="+mj-lt"/>
              </a:rPr>
              <a:t>시스템을 통한 재배기술 학습 및 유관시스템 연계로 관련 지식 습득 가능</a:t>
            </a:r>
            <a:r>
              <a:rPr lang="en-US" altLang="ko-KR" dirty="0">
                <a:latin typeface="+mj-lt"/>
              </a:rPr>
              <a:t>(</a:t>
            </a:r>
            <a:r>
              <a:rPr lang="ko-KR" altLang="en-US" dirty="0">
                <a:latin typeface="+mj-lt"/>
              </a:rPr>
              <a:t>토양적정수분량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 err="1">
                <a:latin typeface="+mj-lt"/>
              </a:rPr>
              <a:t>시비량</a:t>
            </a:r>
            <a:r>
              <a:rPr lang="ko-KR" altLang="en-US" dirty="0">
                <a:latin typeface="+mj-lt"/>
              </a:rPr>
              <a:t> 등</a:t>
            </a:r>
            <a:r>
              <a:rPr lang="en-US" altLang="ko-KR" dirty="0">
                <a:latin typeface="+mj-lt"/>
              </a:rPr>
              <a:t>)</a:t>
            </a:r>
          </a:p>
          <a:p>
            <a:pPr algn="l"/>
            <a:r>
              <a:rPr lang="en-US" altLang="ko-KR" sz="1600" b="1" dirty="0">
                <a:latin typeface="맑은고딕"/>
              </a:rPr>
              <a:t> </a:t>
            </a:r>
            <a:r>
              <a:rPr lang="en-US" altLang="ko-KR" b="1" dirty="0">
                <a:latin typeface="맑은고딕"/>
                <a:ea typeface="돋움" panose="020B0600000101010101" pitchFamily="50" charset="-127"/>
              </a:rPr>
              <a:t>3.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각 </a:t>
            </a:r>
            <a:r>
              <a:rPr lang="en-US" altLang="ko-KR" b="1" dirty="0">
                <a:latin typeface="돋움" panose="020B0600000101010101" pitchFamily="50" charset="-127"/>
                <a:ea typeface="돋움" panose="020B0600000101010101" pitchFamily="50" charset="-127"/>
              </a:rPr>
              <a:t>ICT </a:t>
            </a:r>
            <a:r>
              <a:rPr lang="ko-KR" altLang="en-US" b="1" dirty="0">
                <a:latin typeface="돋움" panose="020B0600000101010101" pitchFamily="50" charset="-127"/>
                <a:ea typeface="돋움" panose="020B0600000101010101" pitchFamily="50" charset="-127"/>
              </a:rPr>
              <a:t>기술 기반 데이터 분석 서비스</a:t>
            </a:r>
            <a:endParaRPr lang="en-US" altLang="ko-KR" b="1" dirty="0">
              <a:latin typeface="돋움" panose="020B0600000101010101" pitchFamily="50" charset="-127"/>
              <a:ea typeface="돋움" panose="020B0600000101010101" pitchFamily="50" charset="-127"/>
            </a:endParaRPr>
          </a:p>
          <a:p>
            <a:pPr algn="l"/>
            <a:r>
              <a:rPr lang="ko-KR" altLang="en-US" dirty="0"/>
              <a:t> 설치 </a:t>
            </a:r>
            <a:r>
              <a:rPr lang="en-US" altLang="ko-KR" dirty="0"/>
              <a:t>ICT </a:t>
            </a:r>
            <a:r>
              <a:rPr lang="ko-KR" altLang="en-US" dirty="0"/>
              <a:t>장비</a:t>
            </a:r>
            <a:r>
              <a:rPr lang="en-US" altLang="ko-KR" dirty="0"/>
              <a:t>, </a:t>
            </a:r>
            <a:r>
              <a:rPr lang="ko-KR" altLang="en-US" dirty="0"/>
              <a:t>산출데이터 기반 분석 </a:t>
            </a:r>
            <a:r>
              <a:rPr lang="en-US" altLang="ko-KR" dirty="0"/>
              <a:t>ex)RGB</a:t>
            </a:r>
            <a:r>
              <a:rPr lang="ko-KR" altLang="en-US" dirty="0"/>
              <a:t>카메라 기반 생육정보 분석 등</a:t>
            </a:r>
            <a:endParaRPr lang="ko-KR" altLang="en-US" b="1" dirty="0">
              <a:latin typeface="맑은고딕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031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064" y="0"/>
            <a:ext cx="8152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589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1925"/>
            <a:ext cx="82200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1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10" y="0"/>
            <a:ext cx="8040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668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786E01-4B49-4459-987E-21C827F02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12" y="138928"/>
            <a:ext cx="10175951" cy="63154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539BF4-62F9-4C09-BB6A-174D31C66D22}"/>
              </a:ext>
            </a:extLst>
          </p:cNvPr>
          <p:cNvSpPr txBox="1"/>
          <p:nvPr/>
        </p:nvSpPr>
        <p:spPr>
          <a:xfrm>
            <a:off x="8561105" y="6315890"/>
            <a:ext cx="2916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스마트팜으로</a:t>
            </a:r>
            <a:r>
              <a:rPr lang="ko-KR" altLang="en-US" sz="1200" dirty="0"/>
              <a:t> 여는 농업미래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kist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773B16-5534-4A9C-AA97-0019AAB19010}"/>
              </a:ext>
            </a:extLst>
          </p:cNvPr>
          <p:cNvSpPr txBox="1"/>
          <p:nvPr/>
        </p:nvSpPr>
        <p:spPr>
          <a:xfrm>
            <a:off x="3126377" y="92765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u="sng" dirty="0">
                <a:solidFill>
                  <a:schemeClr val="accent6">
                    <a:lumMod val="50000"/>
                  </a:schemeClr>
                </a:solidFill>
              </a:rPr>
              <a:t>농업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23CF73-71C2-46C2-B86A-220BB3957F0F}"/>
              </a:ext>
            </a:extLst>
          </p:cNvPr>
          <p:cNvSpPr/>
          <p:nvPr/>
        </p:nvSpPr>
        <p:spPr>
          <a:xfrm>
            <a:off x="1123406" y="1358537"/>
            <a:ext cx="4563291" cy="4865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74BE4F-8440-4AF7-8071-F08F38A44305}"/>
              </a:ext>
            </a:extLst>
          </p:cNvPr>
          <p:cNvSpPr/>
          <p:nvPr/>
        </p:nvSpPr>
        <p:spPr>
          <a:xfrm>
            <a:off x="5789624" y="1358538"/>
            <a:ext cx="4643245" cy="4865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A46B7-1610-4B9E-8B4D-ECC1B14CFCA8}"/>
              </a:ext>
            </a:extLst>
          </p:cNvPr>
          <p:cNvSpPr txBox="1"/>
          <p:nvPr/>
        </p:nvSpPr>
        <p:spPr>
          <a:xfrm>
            <a:off x="7762704" y="92765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u="sng">
                <a:solidFill>
                  <a:schemeClr val="accent6">
                    <a:lumMod val="50000"/>
                  </a:schemeClr>
                </a:solidFill>
              </a:rPr>
              <a:t>식품산업</a:t>
            </a:r>
            <a:endParaRPr lang="ko-KR" altLang="en-US" sz="20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845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E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68328" y="1805804"/>
            <a:ext cx="6219972" cy="3736560"/>
            <a:chOff x="2968328" y="1805804"/>
            <a:chExt cx="6219972" cy="373656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39DAB3F-0425-4B89-839A-DD89CD8569DA}"/>
                </a:ext>
              </a:extLst>
            </p:cNvPr>
            <p:cNvSpPr txBox="1"/>
            <p:nvPr/>
          </p:nvSpPr>
          <p:spPr>
            <a:xfrm>
              <a:off x="2968328" y="5088072"/>
              <a:ext cx="6219972" cy="4542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err="1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스마트팜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 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식물대사체 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/ </a:t>
              </a:r>
              <a:r>
                <a:rPr lang="ko-KR" altLang="en-US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기능성 식품 소재 </a:t>
              </a:r>
              <a:r>
                <a:rPr lang="en-US" altLang="ko-KR" b="1" dirty="0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/ </a:t>
              </a:r>
              <a:r>
                <a:rPr lang="ko-KR" altLang="en-US" b="1" dirty="0" err="1">
                  <a:solidFill>
                    <a:schemeClr val="bg1">
                      <a:lumMod val="75000"/>
                    </a:schemeClr>
                  </a:solidFill>
                  <a:latin typeface="+mn-ea"/>
                </a:rPr>
                <a:t>셀프헬스케어</a:t>
              </a:r>
              <a:endParaRPr lang="ko-KR" altLang="en-US" b="1" dirty="0">
                <a:solidFill>
                  <a:schemeClr val="bg1">
                    <a:lumMod val="75000"/>
                  </a:schemeClr>
                </a:solidFill>
                <a:latin typeface="+mn-ea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7031" y="1805804"/>
              <a:ext cx="5312773" cy="28294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4924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9E9FFD-88D2-4E7C-9708-055D56C65653}"/>
              </a:ext>
            </a:extLst>
          </p:cNvPr>
          <p:cNvSpPr txBox="1"/>
          <p:nvPr/>
        </p:nvSpPr>
        <p:spPr>
          <a:xfrm>
            <a:off x="791085" y="186463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</a:t>
            </a:r>
            <a:r>
              <a:rPr lang="ko-KR" altLang="en-US" sz="2400" b="1" dirty="0" err="1"/>
              <a:t>팜이란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E8EEA0-4B6C-450E-9374-6B51CEB2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20" y="897254"/>
            <a:ext cx="3871003" cy="25317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E5845FD-E931-4641-A24E-052937AE6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199" y="897254"/>
            <a:ext cx="3656585" cy="23233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ECA8C0-B657-47BD-A202-FE9842F99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960" y="897253"/>
            <a:ext cx="3568096" cy="23233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6EEAFD-55B5-402F-8663-F43DA750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524" y="3613474"/>
            <a:ext cx="3871004" cy="306350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FADB12-D6D8-4F33-9BA4-68B01D99C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023" y="3637409"/>
            <a:ext cx="3706761" cy="272406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E49CFD-ADEE-41AF-87A9-7458DCA81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1961" y="3637410"/>
            <a:ext cx="3568096" cy="272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3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71F8EB-B222-47EC-83A1-1301A9B5C74B}"/>
              </a:ext>
            </a:extLst>
          </p:cNvPr>
          <p:cNvSpPr/>
          <p:nvPr/>
        </p:nvSpPr>
        <p:spPr>
          <a:xfrm>
            <a:off x="629265" y="5527654"/>
            <a:ext cx="10835148" cy="12369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E9FFD-88D2-4E7C-9708-055D56C65653}"/>
              </a:ext>
            </a:extLst>
          </p:cNvPr>
          <p:cNvSpPr txBox="1"/>
          <p:nvPr/>
        </p:nvSpPr>
        <p:spPr>
          <a:xfrm>
            <a:off x="791085" y="186463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</a:t>
            </a:r>
            <a:r>
              <a:rPr lang="ko-KR" altLang="en-US" sz="2400" b="1" dirty="0" err="1"/>
              <a:t>팜이란</a:t>
            </a:r>
            <a:r>
              <a:rPr lang="en-US" altLang="ko-KR" sz="2400" b="1" dirty="0"/>
              <a:t>?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857F3-140B-4D93-A3D8-C9EED4D22502}"/>
              </a:ext>
            </a:extLst>
          </p:cNvPr>
          <p:cNvSpPr txBox="1"/>
          <p:nvPr/>
        </p:nvSpPr>
        <p:spPr>
          <a:xfrm>
            <a:off x="398131" y="745447"/>
            <a:ext cx="1115189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u="sng" dirty="0">
                <a:solidFill>
                  <a:srgbClr val="00B0F0"/>
                </a:solidFill>
              </a:rPr>
              <a:t>정보통신기술</a:t>
            </a:r>
            <a:r>
              <a:rPr lang="en-US" altLang="ko-KR" sz="1500" b="1" u="sng" dirty="0">
                <a:solidFill>
                  <a:srgbClr val="00B0F0"/>
                </a:solidFill>
              </a:rPr>
              <a:t>(ICT)</a:t>
            </a:r>
            <a:r>
              <a:rPr lang="ko-KR" altLang="en-US" sz="1500" b="1" u="sng" dirty="0">
                <a:solidFill>
                  <a:srgbClr val="00B0F0"/>
                </a:solidFill>
              </a:rPr>
              <a:t>을 활용</a:t>
            </a:r>
            <a:r>
              <a:rPr lang="ko-KR" altLang="en-US" sz="1500" b="1" dirty="0"/>
              <a:t>해 </a:t>
            </a:r>
            <a:r>
              <a:rPr lang="en-US" altLang="ko-KR" sz="1500" b="1" dirty="0"/>
              <a:t>‘</a:t>
            </a:r>
            <a:r>
              <a:rPr lang="ko-KR" altLang="en-US" sz="1500" b="1" dirty="0"/>
              <a:t>시간과 공간의 제약없이＇</a:t>
            </a:r>
            <a:r>
              <a:rPr lang="ko-KR" altLang="en-US" sz="1500" b="1" u="sng" dirty="0">
                <a:solidFill>
                  <a:srgbClr val="00B0F0"/>
                </a:solidFill>
              </a:rPr>
              <a:t> 원격으로</a:t>
            </a:r>
            <a:r>
              <a:rPr lang="ko-KR" altLang="en-US" sz="1500" b="1" dirty="0"/>
              <a:t> </a:t>
            </a:r>
            <a:r>
              <a:rPr lang="ko-KR" altLang="en-US" sz="1500" b="1" u="sng" dirty="0">
                <a:solidFill>
                  <a:srgbClr val="00B0F0"/>
                </a:solidFill>
              </a:rPr>
              <a:t>자동으로 </a:t>
            </a:r>
            <a:r>
              <a:rPr lang="ko-KR" altLang="en-US" sz="1500" b="1" dirty="0"/>
              <a:t>작물의 </a:t>
            </a:r>
            <a:r>
              <a:rPr lang="ko-KR" altLang="en-US" sz="1500" b="1" u="sng" dirty="0">
                <a:solidFill>
                  <a:srgbClr val="00B0F0"/>
                </a:solidFill>
              </a:rPr>
              <a:t>생육환경을 관측</a:t>
            </a:r>
            <a:r>
              <a:rPr lang="ko-KR" altLang="en-US" sz="1500" b="1" dirty="0"/>
              <a:t>하고 최적의 상태로 </a:t>
            </a:r>
            <a:r>
              <a:rPr lang="ko-KR" altLang="en-US" sz="1500" b="1" u="sng" dirty="0">
                <a:solidFill>
                  <a:srgbClr val="00B0F0"/>
                </a:solidFill>
              </a:rPr>
              <a:t>관리하는</a:t>
            </a:r>
            <a:r>
              <a:rPr lang="ko-KR" altLang="en-US" sz="1500" b="1" dirty="0"/>
              <a:t> 과학 기반의 </a:t>
            </a:r>
            <a:r>
              <a:rPr lang="ko-KR" altLang="en-US" sz="1500" b="1" u="sng" dirty="0">
                <a:solidFill>
                  <a:srgbClr val="00B0F0"/>
                </a:solidFill>
              </a:rPr>
              <a:t>농업 방식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6D4CCA-4C82-4414-81D2-7B388ADD8337}"/>
              </a:ext>
            </a:extLst>
          </p:cNvPr>
          <p:cNvSpPr txBox="1"/>
          <p:nvPr/>
        </p:nvSpPr>
        <p:spPr>
          <a:xfrm>
            <a:off x="398127" y="2354921"/>
            <a:ext cx="11151897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u="sng" dirty="0">
                <a:solidFill>
                  <a:srgbClr val="00B0F0"/>
                </a:solidFill>
              </a:rPr>
              <a:t>농사기술에 정보통신기술</a:t>
            </a:r>
            <a:r>
              <a:rPr lang="en-US" altLang="ko-KR" sz="1500" b="1" u="sng" dirty="0">
                <a:solidFill>
                  <a:srgbClr val="00B0F0"/>
                </a:solidFill>
              </a:rPr>
              <a:t>(ICT)</a:t>
            </a:r>
            <a:r>
              <a:rPr lang="ko-KR" altLang="en-US" sz="1500" b="1" u="sng" dirty="0">
                <a:solidFill>
                  <a:srgbClr val="00B0F0"/>
                </a:solidFill>
              </a:rPr>
              <a:t>을 결합한 지능화된 농장 또는 그것이 적용된 기술</a:t>
            </a:r>
            <a:r>
              <a:rPr lang="ko-KR" altLang="en-US" sz="1500" b="1" dirty="0"/>
              <a:t>을 함</a:t>
            </a:r>
            <a:r>
              <a:rPr lang="en-US" altLang="ko-KR" sz="1500" b="1" dirty="0"/>
              <a:t>. </a:t>
            </a:r>
            <a:r>
              <a:rPr lang="ko-KR" altLang="en-US" sz="1500" b="1" dirty="0" err="1"/>
              <a:t>스마트팜은</a:t>
            </a:r>
            <a:r>
              <a:rPr lang="ko-KR" altLang="en-US" sz="1500" b="1" dirty="0"/>
              <a:t> 사물인터넷</a:t>
            </a:r>
            <a:r>
              <a:rPr lang="en-US" altLang="ko-KR" sz="1500" b="1" dirty="0"/>
              <a:t>(</a:t>
            </a:r>
            <a:r>
              <a:rPr lang="en-US" altLang="ko-KR" sz="1500" b="1" dirty="0" err="1"/>
              <a:t>IoT:Internet</a:t>
            </a:r>
            <a:r>
              <a:rPr lang="en-US" altLang="ko-KR" sz="1500" b="1" dirty="0"/>
              <a:t> of Things)</a:t>
            </a:r>
            <a:r>
              <a:rPr lang="ko-KR" altLang="en-US" sz="1500" b="1" dirty="0"/>
              <a:t>기술을 이용해 농작물 재배 시설의 </a:t>
            </a:r>
            <a:r>
              <a:rPr lang="ko-KR" altLang="en-US" sz="1500" b="1" u="sng" dirty="0">
                <a:solidFill>
                  <a:srgbClr val="00B0F0"/>
                </a:solidFill>
              </a:rPr>
              <a:t>온도</a:t>
            </a:r>
            <a:r>
              <a:rPr lang="en-US" altLang="ko-KR" sz="1500" b="1" u="sng" dirty="0">
                <a:solidFill>
                  <a:srgbClr val="00B0F0"/>
                </a:solidFill>
              </a:rPr>
              <a:t>, </a:t>
            </a:r>
            <a:r>
              <a:rPr lang="ko-KR" altLang="en-US" sz="1500" b="1" u="sng" dirty="0">
                <a:solidFill>
                  <a:srgbClr val="00B0F0"/>
                </a:solidFill>
              </a:rPr>
              <a:t>습도</a:t>
            </a:r>
            <a:r>
              <a:rPr lang="en-US" altLang="ko-KR" sz="1500" b="1" u="sng" dirty="0">
                <a:solidFill>
                  <a:srgbClr val="00B0F0"/>
                </a:solidFill>
              </a:rPr>
              <a:t>, </a:t>
            </a:r>
            <a:r>
              <a:rPr lang="ko-KR" altLang="en-US" sz="1500" b="1" u="sng" dirty="0" err="1">
                <a:solidFill>
                  <a:srgbClr val="00B0F0"/>
                </a:solidFill>
              </a:rPr>
              <a:t>햇볕량</a:t>
            </a:r>
            <a:r>
              <a:rPr lang="en-US" altLang="ko-KR" sz="1500" b="1" u="sng" dirty="0">
                <a:solidFill>
                  <a:srgbClr val="00B0F0"/>
                </a:solidFill>
              </a:rPr>
              <a:t>, </a:t>
            </a:r>
            <a:r>
              <a:rPr lang="ko-KR" altLang="en-US" sz="1500" b="1" u="sng" dirty="0">
                <a:solidFill>
                  <a:srgbClr val="00B0F0"/>
                </a:solidFill>
              </a:rPr>
              <a:t>이산화탄소</a:t>
            </a:r>
            <a:r>
              <a:rPr lang="en-US" altLang="ko-KR" sz="1500" b="1" u="sng" dirty="0">
                <a:solidFill>
                  <a:srgbClr val="00B0F0"/>
                </a:solidFill>
              </a:rPr>
              <a:t>, </a:t>
            </a:r>
            <a:r>
              <a:rPr lang="ko-KR" altLang="en-US" sz="1500" b="1" u="sng" dirty="0">
                <a:solidFill>
                  <a:srgbClr val="00B0F0"/>
                </a:solidFill>
              </a:rPr>
              <a:t>토양 등을 측정 분석</a:t>
            </a:r>
            <a:r>
              <a:rPr lang="ko-KR" altLang="en-US" sz="1500" b="1" dirty="0"/>
              <a:t>하고 분석 결과에 따라 제어 장치를 구동해 적절한 상태로 변화함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08267F-EEA2-4720-9411-89EA47E5F547}"/>
              </a:ext>
            </a:extLst>
          </p:cNvPr>
          <p:cNvSpPr txBox="1"/>
          <p:nvPr/>
        </p:nvSpPr>
        <p:spPr>
          <a:xfrm>
            <a:off x="398126" y="4692598"/>
            <a:ext cx="1115189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스마트폰과 같은 </a:t>
            </a:r>
            <a:r>
              <a:rPr lang="ko-KR" altLang="en-US" sz="1500" b="1" u="sng" dirty="0">
                <a:solidFill>
                  <a:srgbClr val="00B0F0"/>
                </a:solidFill>
              </a:rPr>
              <a:t>모바일 기기를 통해 원격관리가 </a:t>
            </a:r>
            <a:r>
              <a:rPr lang="ko-KR" altLang="en-US" sz="1500" b="1" dirty="0"/>
              <a:t>가능하고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농업의 생산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유통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소비과정에 걸쳐 </a:t>
            </a:r>
            <a:r>
              <a:rPr lang="ko-KR" altLang="en-US" sz="1500" b="1" u="sng" dirty="0">
                <a:solidFill>
                  <a:srgbClr val="00B0F0"/>
                </a:solidFill>
              </a:rPr>
              <a:t>생산성과 효율성 및 품질 향상 </a:t>
            </a:r>
            <a:r>
              <a:rPr lang="ko-KR" altLang="en-US" sz="1500" b="1" dirty="0"/>
              <a:t>등과 같은 </a:t>
            </a:r>
            <a:r>
              <a:rPr lang="ko-KR" altLang="en-US" sz="1500" b="1" u="sng" dirty="0">
                <a:solidFill>
                  <a:srgbClr val="00B0F0"/>
                </a:solidFill>
              </a:rPr>
              <a:t>고부가가치를 창출 </a:t>
            </a:r>
            <a:r>
              <a:rPr lang="ko-KR" altLang="en-US" sz="1500" b="1" dirty="0"/>
              <a:t>시킬 수 있음</a:t>
            </a:r>
            <a:r>
              <a:rPr lang="en-US" altLang="ko-KR" sz="1500" b="1" dirty="0"/>
              <a:t>.</a:t>
            </a:r>
            <a:endParaRPr lang="ko-KR" altLang="en-US" sz="15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C7C8E-C577-4EA0-AE3B-C293105FEB28}"/>
              </a:ext>
            </a:extLst>
          </p:cNvPr>
          <p:cNvSpPr txBox="1"/>
          <p:nvPr/>
        </p:nvSpPr>
        <p:spPr>
          <a:xfrm>
            <a:off x="398127" y="1544796"/>
            <a:ext cx="11151897" cy="74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u="sng" dirty="0">
                <a:solidFill>
                  <a:srgbClr val="00B050"/>
                </a:solidFill>
              </a:rPr>
              <a:t>작물 생육정보와 환경정보 </a:t>
            </a:r>
            <a:r>
              <a:rPr lang="ko-KR" altLang="en-US" sz="1500" b="1" dirty="0"/>
              <a:t>등에 대한 정확한 데이터를 기반으로 </a:t>
            </a:r>
            <a:r>
              <a:rPr lang="ko-KR" altLang="en-US" sz="1500" b="1" u="sng" dirty="0">
                <a:solidFill>
                  <a:srgbClr val="00B050"/>
                </a:solidFill>
              </a:rPr>
              <a:t>언제 어디서나 </a:t>
            </a:r>
            <a:r>
              <a:rPr lang="ko-KR" altLang="en-US" sz="1500" b="1" dirty="0"/>
              <a:t>작물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가축의 </a:t>
            </a:r>
            <a:r>
              <a:rPr lang="ko-KR" altLang="en-US" sz="1500" b="1" u="sng" dirty="0">
                <a:solidFill>
                  <a:srgbClr val="00B050"/>
                </a:solidFill>
              </a:rPr>
              <a:t>생육환경</a:t>
            </a:r>
            <a:r>
              <a:rPr lang="ko-KR" altLang="en-US" sz="1500" b="1" dirty="0"/>
              <a:t>을 점검하고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적기 처방을 함으로써 </a:t>
            </a:r>
            <a:r>
              <a:rPr lang="ko-KR" altLang="en-US" sz="1500" b="1" u="sng" dirty="0">
                <a:solidFill>
                  <a:srgbClr val="00B050"/>
                </a:solidFill>
              </a:rPr>
              <a:t>노동력</a:t>
            </a:r>
            <a:r>
              <a:rPr lang="en-US" altLang="ko-KR" sz="1500" b="1" dirty="0"/>
              <a:t>, </a:t>
            </a:r>
            <a:r>
              <a:rPr lang="ko-KR" altLang="en-US" sz="1500" b="1" u="sng" dirty="0">
                <a:solidFill>
                  <a:srgbClr val="00B050"/>
                </a:solidFill>
              </a:rPr>
              <a:t>에너지</a:t>
            </a:r>
            <a:r>
              <a:rPr lang="ko-KR" altLang="en-US" sz="1500" b="1" dirty="0"/>
              <a:t> 양분 등을 종전보다 덜 투입하고도 </a:t>
            </a:r>
            <a:r>
              <a:rPr lang="ko-KR" altLang="en-US" sz="1500" b="1" u="sng" dirty="0">
                <a:solidFill>
                  <a:srgbClr val="00B050"/>
                </a:solidFill>
              </a:rPr>
              <a:t>농산물의 생산성과 품질 제고가 가능한 농업을 </a:t>
            </a:r>
            <a:r>
              <a:rPr lang="ko-KR" altLang="en-US" sz="1500" b="1" dirty="0"/>
              <a:t>의미함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8DEE4-97AB-415D-990E-8BCD6E8AF06B}"/>
              </a:ext>
            </a:extLst>
          </p:cNvPr>
          <p:cNvSpPr txBox="1"/>
          <p:nvPr/>
        </p:nvSpPr>
        <p:spPr>
          <a:xfrm>
            <a:off x="398127" y="3511294"/>
            <a:ext cx="11151897" cy="1086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b="1" dirty="0"/>
              <a:t>농산물의 </a:t>
            </a:r>
            <a:r>
              <a:rPr lang="ko-KR" altLang="en-US" sz="1500" b="1" u="sng" dirty="0">
                <a:solidFill>
                  <a:srgbClr val="00B050"/>
                </a:solidFill>
              </a:rPr>
              <a:t>생산량 증가는 </a:t>
            </a:r>
            <a:r>
              <a:rPr lang="ko-KR" altLang="en-US" sz="1500" b="1" dirty="0"/>
              <a:t>물론</a:t>
            </a:r>
            <a:r>
              <a:rPr lang="en-US" altLang="ko-KR" sz="1500" b="1" dirty="0"/>
              <a:t>, </a:t>
            </a:r>
            <a:r>
              <a:rPr lang="ko-KR" altLang="en-US" sz="1500" b="1" u="sng" dirty="0">
                <a:solidFill>
                  <a:srgbClr val="00B050"/>
                </a:solidFill>
              </a:rPr>
              <a:t>노동시간 감소를 </a:t>
            </a:r>
            <a:r>
              <a:rPr lang="ko-KR" altLang="en-US" sz="1500" b="1" dirty="0"/>
              <a:t>통해 농업 환경을 획기적으로 개선 하며</a:t>
            </a:r>
            <a:r>
              <a:rPr lang="en-US" altLang="ko-KR" sz="1500" b="1" dirty="0"/>
              <a:t>, </a:t>
            </a:r>
            <a:r>
              <a:rPr lang="ko-KR" altLang="en-US" sz="1500" b="1" dirty="0"/>
              <a:t>빅데이터 기술과 결합해 </a:t>
            </a:r>
            <a:r>
              <a:rPr lang="ko-KR" altLang="en-US" sz="1500" b="1" u="sng" dirty="0">
                <a:solidFill>
                  <a:srgbClr val="00B050"/>
                </a:solidFill>
              </a:rPr>
              <a:t>최적화된 생산</a:t>
            </a:r>
            <a:r>
              <a:rPr lang="en-US" altLang="ko-KR" sz="1500" b="1" u="sng" dirty="0">
                <a:solidFill>
                  <a:srgbClr val="00B050"/>
                </a:solidFill>
              </a:rPr>
              <a:t>, </a:t>
            </a:r>
            <a:r>
              <a:rPr lang="ko-KR" altLang="en-US" sz="1500" b="1" u="sng" dirty="0">
                <a:solidFill>
                  <a:srgbClr val="00B050"/>
                </a:solidFill>
              </a:rPr>
              <a:t>관리의 </a:t>
            </a:r>
            <a:r>
              <a:rPr lang="ko-KR" altLang="en-US" sz="1500" b="1" dirty="0"/>
              <a:t>의사결정이 가능하다</a:t>
            </a:r>
            <a:r>
              <a:rPr lang="en-US" altLang="ko-KR" sz="1500" b="1" dirty="0"/>
              <a:t>.</a:t>
            </a:r>
            <a:r>
              <a:rPr lang="ko-KR" altLang="en-US" sz="1500" b="1" dirty="0"/>
              <a:t> 최적화된 생육환경을 제공해 </a:t>
            </a:r>
            <a:r>
              <a:rPr lang="ko-KR" altLang="en-US" sz="1500" b="1" u="sng" dirty="0">
                <a:solidFill>
                  <a:srgbClr val="00B050"/>
                </a:solidFill>
              </a:rPr>
              <a:t>수확시기와 수확량 예측 </a:t>
            </a:r>
            <a:r>
              <a:rPr lang="ko-KR" altLang="en-US" sz="1500" b="1" dirty="0"/>
              <a:t>뿐만 </a:t>
            </a:r>
            <a:r>
              <a:rPr lang="ko-KR" altLang="en-US" sz="1500" b="1" u="sng" dirty="0">
                <a:solidFill>
                  <a:srgbClr val="00B050"/>
                </a:solidFill>
              </a:rPr>
              <a:t>아니라 품질과 생산량을 더 높일 수 있음</a:t>
            </a:r>
            <a:r>
              <a:rPr lang="en-US" altLang="ko-KR" sz="1500" b="1" u="sng" dirty="0">
                <a:solidFill>
                  <a:srgbClr val="00B050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FB8FD-1E19-4519-84F2-1E4C470D7805}"/>
              </a:ext>
            </a:extLst>
          </p:cNvPr>
          <p:cNvSpPr txBox="1"/>
          <p:nvPr/>
        </p:nvSpPr>
        <p:spPr>
          <a:xfrm>
            <a:off x="485175" y="5555064"/>
            <a:ext cx="10977797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ICT</a:t>
            </a:r>
            <a:r>
              <a:rPr lang="ko-KR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기술을 이용하여 원격</a:t>
            </a:r>
            <a:r>
              <a:rPr lang="en-US" altLang="ko-KR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ko-KR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자동으로 작물과 가축의 생육환경을 </a:t>
            </a:r>
            <a:endParaRPr lang="en-US" altLang="ko-KR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적정하게 유지</a:t>
            </a:r>
            <a:r>
              <a:rPr lang="en-US" altLang="ko-KR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·</a:t>
            </a:r>
            <a:r>
              <a:rPr lang="ko-KR" altLang="en-US" sz="24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관리할 수 있는 농장을 의미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8F3C7C7-6339-4BE5-9536-2AE8B9564F3A}"/>
              </a:ext>
            </a:extLst>
          </p:cNvPr>
          <p:cNvCxnSpPr/>
          <p:nvPr/>
        </p:nvCxnSpPr>
        <p:spPr>
          <a:xfrm>
            <a:off x="302429" y="2338164"/>
            <a:ext cx="1152097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8855A2F-94F2-4746-9662-0A465C98EAFF}"/>
              </a:ext>
            </a:extLst>
          </p:cNvPr>
          <p:cNvCxnSpPr/>
          <p:nvPr/>
        </p:nvCxnSpPr>
        <p:spPr>
          <a:xfrm>
            <a:off x="277144" y="3524471"/>
            <a:ext cx="11520972" cy="0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24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92BF40-AF53-4600-BB3C-B787176E5B3F}"/>
              </a:ext>
            </a:extLst>
          </p:cNvPr>
          <p:cNvSpPr txBox="1"/>
          <p:nvPr/>
        </p:nvSpPr>
        <p:spPr>
          <a:xfrm>
            <a:off x="791085" y="186463"/>
            <a:ext cx="2249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운영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D7365C-775C-4676-BC9C-4F9710FF4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65" y="895344"/>
            <a:ext cx="10219655" cy="53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82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A9DABB3-7A20-435C-878F-C8B6AF5C9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815" y="1201353"/>
            <a:ext cx="8267491" cy="527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2D77E7-EB17-4B43-9658-DB317729E3D5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42625-F6CB-4769-B19A-D4B5B43DB06C}"/>
              </a:ext>
            </a:extLst>
          </p:cNvPr>
          <p:cNvSpPr txBox="1"/>
          <p:nvPr/>
        </p:nvSpPr>
        <p:spPr>
          <a:xfrm>
            <a:off x="958235" y="648128"/>
            <a:ext cx="24535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주요 구성 요소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02478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6EB24E-AAD5-49F5-BA7D-231FDB8B52BD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AF9D9B-983B-4623-8684-6F5F7CD440E6}"/>
              </a:ext>
            </a:extLst>
          </p:cNvPr>
          <p:cNvSpPr txBox="1"/>
          <p:nvPr/>
        </p:nvSpPr>
        <p:spPr>
          <a:xfrm>
            <a:off x="958235" y="648128"/>
            <a:ext cx="24535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흐름도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1F8264-2F6A-4272-B353-2DEA789B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5337" y="1204873"/>
            <a:ext cx="8150004" cy="55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0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B26187B-C265-469F-96D5-FEDE3D68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41" y="708127"/>
            <a:ext cx="9205758" cy="614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CFB6EA-52A6-4DE6-9D53-3DC4E6A7D7F3}"/>
              </a:ext>
            </a:extLst>
          </p:cNvPr>
          <p:cNvSpPr txBox="1"/>
          <p:nvPr/>
        </p:nvSpPr>
        <p:spPr>
          <a:xfrm>
            <a:off x="791085" y="186463"/>
            <a:ext cx="4440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운영 </a:t>
            </a:r>
            <a:r>
              <a:rPr lang="en-US" altLang="ko-KR" sz="2400" b="1" dirty="0"/>
              <a:t>- </a:t>
            </a:r>
            <a:r>
              <a:rPr lang="ko-KR" altLang="en-US" sz="2400" b="1" dirty="0"/>
              <a:t>시설원예분야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11AA777-6506-4DB6-8B0D-6F77CC525824}"/>
              </a:ext>
            </a:extLst>
          </p:cNvPr>
          <p:cNvSpPr/>
          <p:nvPr/>
        </p:nvSpPr>
        <p:spPr>
          <a:xfrm>
            <a:off x="6096000" y="2151019"/>
            <a:ext cx="1367246" cy="91439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854FAF6-20AC-4D80-B7B3-925427A58451}"/>
              </a:ext>
            </a:extLst>
          </p:cNvPr>
          <p:cNvSpPr/>
          <p:nvPr/>
        </p:nvSpPr>
        <p:spPr>
          <a:xfrm>
            <a:off x="5540197" y="4637316"/>
            <a:ext cx="1367246" cy="914398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0E681D3-9D37-43C7-BAD6-1521CB779593}"/>
              </a:ext>
            </a:extLst>
          </p:cNvPr>
          <p:cNvSpPr/>
          <p:nvPr/>
        </p:nvSpPr>
        <p:spPr>
          <a:xfrm>
            <a:off x="5007429" y="5949499"/>
            <a:ext cx="661852" cy="6428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063C2C1-5EB6-4250-B364-C4F541638A7F}"/>
              </a:ext>
            </a:extLst>
          </p:cNvPr>
          <p:cNvSpPr/>
          <p:nvPr/>
        </p:nvSpPr>
        <p:spPr>
          <a:xfrm>
            <a:off x="6522721" y="5883412"/>
            <a:ext cx="661852" cy="64289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61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253B4-B6FB-4632-986B-7BBD0081E398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C6C9A-7F1F-4D74-A9F5-66630D0E4B3F}"/>
              </a:ext>
            </a:extLst>
          </p:cNvPr>
          <p:cNvSpPr txBox="1"/>
          <p:nvPr/>
        </p:nvSpPr>
        <p:spPr>
          <a:xfrm>
            <a:off x="958235" y="648128"/>
            <a:ext cx="24535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구성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내부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768CBC-05CA-4666-BC3C-AD75380E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985" y="1228688"/>
            <a:ext cx="10205892" cy="49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19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E253B4-B6FB-4632-986B-7BBD0081E398}"/>
              </a:ext>
            </a:extLst>
          </p:cNvPr>
          <p:cNvSpPr txBox="1"/>
          <p:nvPr/>
        </p:nvSpPr>
        <p:spPr>
          <a:xfrm>
            <a:off x="791085" y="186463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스마트 팜 구성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C6C9A-7F1F-4D74-A9F5-66630D0E4B3F}"/>
              </a:ext>
            </a:extLst>
          </p:cNvPr>
          <p:cNvSpPr txBox="1"/>
          <p:nvPr/>
        </p:nvSpPr>
        <p:spPr>
          <a:xfrm>
            <a:off x="958235" y="648128"/>
            <a:ext cx="245356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센서 구성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내부</a:t>
            </a:r>
            <a:r>
              <a:rPr lang="en-US" altLang="ko-KR" b="1" u="sng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52079-1847-4A12-9FD4-A7E1F5EF3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17" y="1277214"/>
            <a:ext cx="10146201" cy="539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57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40974</TotalTime>
  <Words>403</Words>
  <Application>Microsoft Office PowerPoint</Application>
  <PresentationFormat>와이드스크린</PresentationFormat>
  <Paragraphs>51</Paragraphs>
  <Slides>19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-웹윤고딕130</vt:lpstr>
      <vt:lpstr>굴림</vt:lpstr>
      <vt:lpstr>HY견고딕</vt:lpstr>
      <vt:lpstr>맑은고딕</vt:lpstr>
      <vt:lpstr>HY헤드라인M</vt:lpstr>
      <vt:lpstr>맑은 고딕</vt:lpstr>
      <vt:lpstr>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정 태성</cp:lastModifiedBy>
  <cp:revision>1631</cp:revision>
  <cp:lastPrinted>2021-01-08T02:13:50Z</cp:lastPrinted>
  <dcterms:created xsi:type="dcterms:W3CDTF">2015-01-20T04:53:08Z</dcterms:created>
  <dcterms:modified xsi:type="dcterms:W3CDTF">2021-07-23T06:09:45Z</dcterms:modified>
</cp:coreProperties>
</file>